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7"/>
        <p:guide pos="383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presProps" Target="presProps.xml"  /><Relationship Id="rId8" Type="http://schemas.openxmlformats.org/officeDocument/2006/relationships/viewProps" Target="viewProps.xml"  /><Relationship Id="rId9" Type="http://schemas.openxmlformats.org/officeDocument/2006/relationships/theme" Target="theme/theme1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말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E2B2BC9D-A816-4D0A-858B-1D023B3A8ACA}" type="datetime1">
              <a:rPr lang="ko-KR" altLang="en-US" smtClean="0"/>
              <a:pPr/>
              <a:t>2009-03-26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09F4262C-968C-4EE9-8164-CE16364706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17024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/>
            <a:fld id="{09F4262C-968C-4EE9-8164-CE16364706B3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868549"/>
      </p:ext>
    </p:extLst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/>
            <a:fld id="{09F4262C-968C-4EE9-8164-CE16364706B3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693147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7395599"/>
      </p:ext>
    </p:extLst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219469"/>
      </p:ext>
    </p:extLst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6926375"/>
      </p:ext>
    </p:extLst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구역 머리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8736573"/>
      </p:ext>
    </p:extLst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020170"/>
      </p:ext>
    </p:extLst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971709"/>
      </p:ext>
    </p:extLst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4367353"/>
      </p:ext>
    </p:extLst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41917"/>
      </p:ext>
    </p:extLst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ko-KR" altLang="en-US" smtClean="0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806685"/>
      </p:ext>
    </p:extLst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5292359"/>
      </p:ext>
    </p:extLst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 smtClean="0"/>
              <a:t>첫째 목차</a:t>
            </a:r>
            <a:endParaRPr lang="ko-KR" altLang="en-US"/>
          </a:p>
          <a:p>
            <a:pPr lvl="0"/>
            <a:r>
              <a:rPr lang="ko-KR" altLang="en-US" smtClean="0"/>
              <a:t>둘째 목차</a:t>
            </a:r>
            <a:endParaRPr lang="ko-KR" altLang="en-US"/>
          </a:p>
          <a:p>
            <a:pPr lvl="0"/>
            <a:r>
              <a:rPr lang="ko-KR" altLang="en-US" smtClean="0"/>
              <a:t>셋째 목차</a:t>
            </a:r>
            <a:endParaRPr lang="ko-KR" altLang="en-US"/>
          </a:p>
          <a:p>
            <a:pPr lvl="0"/>
            <a:r>
              <a:rPr lang="ko-KR" altLang="en-US" smtClean="0"/>
              <a:t>넷째 목차</a:t>
            </a:r>
            <a:endParaRPr lang="ko-KR" altLang="en-US"/>
          </a:p>
          <a:p>
            <a:pPr lvl="0"/>
            <a:r>
              <a:rPr lang="ko-KR" altLang="en-US" smtClean="0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8855467"/>
      </p:ext>
    </p:extLst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45367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386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5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가로 글상자 3"/>
          <p:cNvSpPr txBox="1"/>
          <p:nvPr/>
        </p:nvSpPr>
        <p:spPr>
          <a:xfrm>
            <a:off x="315135" y="232042"/>
            <a:ext cx="11419866" cy="798198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3200" b="1"/>
              <a:t>★ 관리자용 장학신청 화면</a:t>
            </a:r>
            <a:endParaRPr lang="ko-KR" altLang="en-US" sz="3200" b="1"/>
          </a:p>
          <a:p>
            <a:pPr lvl="0">
              <a:defRPr/>
            </a:pPr>
            <a:r>
              <a:rPr lang="ko-KR" altLang="en-US" sz="1400" b="1">
                <a:solidFill>
                  <a:srgbClr val="ff0000"/>
                </a:solidFill>
                <a:latin typeface="맑은 고딕"/>
              </a:rPr>
              <a:t>      </a:t>
            </a:r>
            <a:r>
              <a:rPr lang="en-US" altLang="ko-KR" sz="1400" b="1">
                <a:solidFill>
                  <a:srgbClr val="ff0000"/>
                </a:solidFill>
                <a:latin typeface="맑은 고딕"/>
              </a:rPr>
              <a:t>*</a:t>
            </a:r>
            <a:r>
              <a:rPr lang="ko-KR" altLang="en-US" sz="1400" b="1">
                <a:solidFill>
                  <a:srgbClr val="ff0000"/>
                </a:solidFill>
                <a:latin typeface="맑은 고딕"/>
              </a:rPr>
              <a:t> 온라인 장학신청이 어려운 학생 및 신청기간 외에 장학을 추가로 신청하는 경우</a:t>
            </a:r>
            <a:r>
              <a:rPr lang="en-US" altLang="ko-KR" sz="1400" b="1">
                <a:solidFill>
                  <a:srgbClr val="ff0000"/>
                </a:solidFill>
                <a:latin typeface="맑은 고딕"/>
              </a:rPr>
              <a:t>:</a:t>
            </a:r>
            <a:r>
              <a:rPr lang="ko-KR" altLang="en-US" sz="1400" b="1">
                <a:solidFill>
                  <a:srgbClr val="ff0000"/>
                </a:solidFill>
                <a:latin typeface="맑은 고딕"/>
              </a:rPr>
              <a:t> 학과</a:t>
            </a:r>
            <a:r>
              <a:rPr lang="en-US" altLang="ko-KR" sz="1400" b="1">
                <a:solidFill>
                  <a:srgbClr val="ff0000"/>
                </a:solidFill>
                <a:latin typeface="맑은 고딕"/>
              </a:rPr>
              <a:t>/</a:t>
            </a:r>
            <a:r>
              <a:rPr lang="ko-KR" altLang="en-US" sz="1400" b="1">
                <a:solidFill>
                  <a:srgbClr val="ff0000"/>
                </a:solidFill>
                <a:latin typeface="맑은 고딕"/>
              </a:rPr>
              <a:t>단과대학 담당자가 장학신청 가능</a:t>
            </a:r>
            <a:endParaRPr lang="ko-KR" altLang="en-US" sz="1400" b="1">
              <a:solidFill>
                <a:srgbClr val="ff0000"/>
              </a:solidFill>
              <a:latin typeface="맑은 고딕"/>
            </a:endParaRPr>
          </a:p>
        </p:txBody>
      </p:sp>
      <p:sp>
        <p:nvSpPr>
          <p:cNvPr id="6" name="가로 글상자 5"/>
          <p:cNvSpPr txBox="1"/>
          <p:nvPr/>
        </p:nvSpPr>
        <p:spPr>
          <a:xfrm>
            <a:off x="5244828" y="343847"/>
            <a:ext cx="6262184" cy="363494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wrap="square">
            <a:spAutoFit/>
          </a:bodyPr>
          <a:p>
            <a:pPr lvl="0">
              <a:defRPr/>
            </a:pPr>
            <a:r>
              <a:rPr lang="en-US" altLang="ko-KR" b="1">
                <a:solidFill>
                  <a:srgbClr val="0000ff"/>
                </a:solidFill>
                <a:latin typeface="맑은 고딕"/>
              </a:rPr>
              <a:t>k-cloud </a:t>
            </a:r>
            <a:r>
              <a:rPr lang="ko-KR" altLang="en-US" b="1">
                <a:solidFill>
                  <a:srgbClr val="0000ff"/>
                </a:solidFill>
                <a:latin typeface="맑은 고딕"/>
              </a:rPr>
              <a:t>→ 학부학사 → 장학 → 장학신청관리 → 장학신청</a:t>
            </a:r>
            <a:endParaRPr lang="ko-KR" altLang="en-US" b="1">
              <a:solidFill>
                <a:srgbClr val="0000ff"/>
              </a:solidFill>
              <a:latin typeface="맑은 고딕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57567" y="1145350"/>
            <a:ext cx="10418727" cy="528131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7717276" y="1415779"/>
            <a:ext cx="658643" cy="2634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19782" y="3878498"/>
            <a:ext cx="658643" cy="2634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019782" y="3165542"/>
            <a:ext cx="658643" cy="2634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6009620"/>
      </p:ext>
    </p:extLst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>
            <a:fillRect/>
          </a:stretch>
        </p:blipFill>
        <p:spPr>
          <a:xfrm>
            <a:off x="915649" y="365833"/>
            <a:ext cx="10360701" cy="546833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3188240" y="1990116"/>
            <a:ext cx="4944894" cy="2634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5" name="가로 글상자 4"/>
          <p:cNvSpPr txBox="1"/>
          <p:nvPr/>
        </p:nvSpPr>
        <p:spPr>
          <a:xfrm>
            <a:off x="3188240" y="2322356"/>
            <a:ext cx="2472447" cy="316271"/>
          </a:xfrm>
          <a:prstGeom prst="rect">
            <a:avLst/>
          </a:prstGeom>
          <a:solidFill>
            <a:schemeClr val="lt1"/>
          </a:solidFill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1500" b="1"/>
              <a:t>① 학번 또는 성명 조회</a:t>
            </a:r>
            <a:endParaRPr lang="ko-KR" altLang="en-US" sz="1500" b="1"/>
          </a:p>
        </p:txBody>
      </p:sp>
      <p:sp>
        <p:nvSpPr>
          <p:cNvPr id="6" name="직사각형 5"/>
          <p:cNvSpPr/>
          <p:nvPr/>
        </p:nvSpPr>
        <p:spPr>
          <a:xfrm>
            <a:off x="10318208" y="1487114"/>
            <a:ext cx="557314" cy="2634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424463" y="3596514"/>
            <a:ext cx="5954892" cy="1837567"/>
          </a:xfrm>
          <a:prstGeom prst="rect">
            <a:avLst/>
          </a:prstGeom>
        </p:spPr>
      </p:pic>
      <p:cxnSp>
        <p:nvCxnSpPr>
          <p:cNvPr id="8" name="화살표 7"/>
          <p:cNvCxnSpPr>
            <a:stCxn id="6" idx="2"/>
            <a:endCxn id="7" idx="0"/>
          </p:cNvCxnSpPr>
          <p:nvPr/>
        </p:nvCxnSpPr>
        <p:spPr>
          <a:xfrm rot="10800000" flipV="1">
            <a:off x="7401909" y="1750572"/>
            <a:ext cx="3194966" cy="184594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가로 글상자 8"/>
          <p:cNvSpPr txBox="1"/>
          <p:nvPr/>
        </p:nvSpPr>
        <p:spPr>
          <a:xfrm>
            <a:off x="4560853" y="5677953"/>
            <a:ext cx="4438539" cy="330417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1600" b="1"/>
              <a:t>② </a:t>
            </a:r>
            <a:r>
              <a:rPr lang="en-US" altLang="ko-KR" sz="1600" b="1"/>
              <a:t>[</a:t>
            </a:r>
            <a:r>
              <a:rPr lang="ko-KR" altLang="en-US" sz="1600" b="1"/>
              <a:t>신규</a:t>
            </a:r>
            <a:r>
              <a:rPr lang="en-US" altLang="ko-KR" sz="1600" b="1"/>
              <a:t>]</a:t>
            </a:r>
            <a:r>
              <a:rPr lang="ko-KR" altLang="en-US" sz="1600" b="1"/>
              <a:t> 버튼 클릭 후 신청장학 더블 클릭</a:t>
            </a:r>
            <a:endParaRPr lang="ko-KR" altLang="en-US" sz="1600" b="1"/>
          </a:p>
        </p:txBody>
      </p:sp>
    </p:spTree>
    <p:extLst>
      <p:ext uri="{BB962C8B-B14F-4D97-AF65-F5344CB8AC3E}">
        <p14:creationId xmlns:p14="http://schemas.microsoft.com/office/powerpoint/2010/main" val="830239508"/>
      </p:ext>
    </p:extLst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9" name="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32460"/>
          <a:stretch>
            <a:fillRect/>
          </a:stretch>
        </p:blipFill>
        <p:spPr>
          <a:xfrm>
            <a:off x="617101" y="193574"/>
            <a:ext cx="11097637" cy="305668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17101" y="3002906"/>
            <a:ext cx="11097637" cy="1748447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4327184" y="3002906"/>
            <a:ext cx="7468006" cy="181886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6" name="가로 글상자 5"/>
          <p:cNvSpPr txBox="1"/>
          <p:nvPr/>
        </p:nvSpPr>
        <p:spPr>
          <a:xfrm>
            <a:off x="4327184" y="2542120"/>
            <a:ext cx="4701704" cy="318925"/>
          </a:xfrm>
          <a:prstGeom prst="rect">
            <a:avLst/>
          </a:prstGeom>
          <a:solidFill>
            <a:schemeClr val="lt1"/>
          </a:solidFill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1500" b="1"/>
              <a:t>③ 신청장학의 세부항목 입력 및 증빙자료 업로드</a:t>
            </a:r>
            <a:endParaRPr lang="ko-KR" altLang="en-US" sz="1500" b="1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09599" y="4419169"/>
            <a:ext cx="4909671" cy="1606736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485372" y="4751353"/>
            <a:ext cx="1712473" cy="36192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11" name="가로 글상자 10"/>
          <p:cNvSpPr txBox="1"/>
          <p:nvPr/>
        </p:nvSpPr>
        <p:spPr>
          <a:xfrm>
            <a:off x="485372" y="5277364"/>
            <a:ext cx="4297796" cy="540123"/>
          </a:xfrm>
          <a:prstGeom prst="rect">
            <a:avLst/>
          </a:prstGeom>
          <a:solidFill>
            <a:schemeClr val="lt1"/>
          </a:solidFill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1500" b="1"/>
              <a:t>④ </a:t>
            </a:r>
            <a:r>
              <a:rPr lang="en-US" altLang="ko-KR" sz="1500" b="1"/>
              <a:t>[</a:t>
            </a:r>
            <a:r>
              <a:rPr lang="ko-KR" altLang="en-US" sz="1500" b="1"/>
              <a:t>파일추가</a:t>
            </a:r>
            <a:r>
              <a:rPr lang="en-US" altLang="ko-KR" sz="1500" b="1"/>
              <a:t>]</a:t>
            </a:r>
            <a:r>
              <a:rPr lang="ko-KR" altLang="en-US" sz="1500" b="1"/>
              <a:t> 클릭 후 파일 업로드 </a:t>
            </a:r>
            <a:endParaRPr lang="ko-KR" altLang="en-US" sz="1500" b="1"/>
          </a:p>
          <a:p>
            <a:pPr lvl="0">
              <a:defRPr/>
            </a:pPr>
            <a:r>
              <a:rPr lang="ko-KR" altLang="en-US" sz="1500" b="1"/>
              <a:t>※ 업로드 후 반드시 </a:t>
            </a:r>
            <a:r>
              <a:rPr lang="en-US" altLang="ko-KR" sz="1500" b="1"/>
              <a:t>[</a:t>
            </a:r>
            <a:r>
              <a:rPr lang="ko-KR" altLang="en-US" sz="1500" b="1"/>
              <a:t>파일전송</a:t>
            </a:r>
            <a:r>
              <a:rPr lang="en-US" altLang="ko-KR" sz="1500" b="1"/>
              <a:t>]</a:t>
            </a:r>
            <a:r>
              <a:rPr lang="ko-KR" altLang="en-US" sz="1500" b="1"/>
              <a:t> 버튼을 눌러야 함</a:t>
            </a:r>
            <a:endParaRPr lang="ko-KR" altLang="en-US" sz="1500" b="1"/>
          </a:p>
        </p:txBody>
      </p:sp>
      <p:sp>
        <p:nvSpPr>
          <p:cNvPr id="12" name="직사각형 11"/>
          <p:cNvSpPr/>
          <p:nvPr/>
        </p:nvSpPr>
        <p:spPr>
          <a:xfrm>
            <a:off x="10995295" y="1086290"/>
            <a:ext cx="516782" cy="283723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13" name="가로 글상자 12"/>
          <p:cNvSpPr txBox="1"/>
          <p:nvPr/>
        </p:nvSpPr>
        <p:spPr>
          <a:xfrm>
            <a:off x="7093486" y="5706796"/>
            <a:ext cx="4701704" cy="319109"/>
          </a:xfrm>
          <a:prstGeom prst="rect">
            <a:avLst/>
          </a:prstGeom>
          <a:solidFill>
            <a:schemeClr val="lt1"/>
          </a:solidFill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1500" b="1"/>
              <a:t>⑤ 모든 입력이 끝나면 상단의 </a:t>
            </a:r>
            <a:r>
              <a:rPr lang="en-US" altLang="ko-KR" sz="1500" b="1"/>
              <a:t>[</a:t>
            </a:r>
            <a:r>
              <a:rPr lang="ko-KR" altLang="en-US" sz="1500" b="1"/>
              <a:t>저장</a:t>
            </a:r>
            <a:r>
              <a:rPr lang="en-US" altLang="ko-KR" sz="1500" b="1"/>
              <a:t>]</a:t>
            </a:r>
            <a:r>
              <a:rPr lang="ko-KR" altLang="en-US" sz="1500" b="1"/>
              <a:t> 버튼 클릭</a:t>
            </a:r>
            <a:endParaRPr lang="ko-KR" altLang="en-US" sz="1500" b="1"/>
          </a:p>
        </p:txBody>
      </p:sp>
      <p:cxnSp>
        <p:nvCxnSpPr>
          <p:cNvPr id="14" name="화살표 13"/>
          <p:cNvCxnSpPr>
            <a:stCxn id="12" idx="2"/>
            <a:endCxn id="13" idx="0"/>
          </p:cNvCxnSpPr>
          <p:nvPr/>
        </p:nvCxnSpPr>
        <p:spPr>
          <a:xfrm rot="5400000">
            <a:off x="8180620" y="2633730"/>
            <a:ext cx="4336783" cy="180934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7796420"/>
      </p:ext>
    </p:extLst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가로 글상자 3"/>
          <p:cNvSpPr txBox="1">
            <a:spLocks noGrp="1"/>
          </p:cNvSpPr>
          <p:nvPr>
            <p:ph type="title" idx="0"/>
          </p:nvPr>
        </p:nvSpPr>
        <p:spPr>
          <a:xfrm>
            <a:off x="609601" y="271239"/>
            <a:ext cx="10972798" cy="577215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defRPr/>
            </a:pPr>
            <a:r>
              <a:rPr lang="ko-KR" altLang="en-US" sz="3200" b="1"/>
              <a:t>★ 장학 승인 화면</a:t>
            </a:r>
            <a:endParaRPr lang="ko-KR" altLang="en-US" sz="1400" b="1">
              <a:solidFill>
                <a:srgbClr val="ff0000"/>
              </a:solidFill>
              <a:latin typeface="맑은 고딕"/>
            </a:endParaRPr>
          </a:p>
        </p:txBody>
      </p:sp>
      <p:sp>
        <p:nvSpPr>
          <p:cNvPr id="5" name="가로 글상자 4"/>
          <p:cNvSpPr txBox="1"/>
          <p:nvPr/>
        </p:nvSpPr>
        <p:spPr>
          <a:xfrm>
            <a:off x="3973340" y="381210"/>
            <a:ext cx="6920828" cy="367129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wrap="square">
            <a:spAutoFit/>
          </a:bodyPr>
          <a:p>
            <a:pPr lvl="0">
              <a:defRPr/>
            </a:pPr>
            <a:r>
              <a:rPr lang="en-US" altLang="ko-KR" b="1">
                <a:solidFill>
                  <a:srgbClr val="0000ff"/>
                </a:solidFill>
                <a:latin typeface="맑은 고딕"/>
              </a:rPr>
              <a:t>k-cloud </a:t>
            </a:r>
            <a:r>
              <a:rPr lang="ko-KR" altLang="en-US" b="1">
                <a:solidFill>
                  <a:srgbClr val="0000ff"/>
                </a:solidFill>
                <a:latin typeface="맑은 고딕"/>
              </a:rPr>
              <a:t>→ 학부학사 → 장학 → 장학신청관리</a:t>
            </a:r>
            <a:r>
              <a:rPr lang="en-US" altLang="ko-KR" b="1">
                <a:solidFill>
                  <a:srgbClr val="0000ff"/>
                </a:solidFill>
                <a:latin typeface="맑은 고딕"/>
              </a:rPr>
              <a:t>(</a:t>
            </a:r>
            <a:r>
              <a:rPr lang="ko-KR" altLang="en-US" b="1">
                <a:solidFill>
                  <a:srgbClr val="0000ff"/>
                </a:solidFill>
                <a:latin typeface="맑은 고딕"/>
              </a:rPr>
              <a:t>관리자</a:t>
            </a:r>
            <a:r>
              <a:rPr lang="en-US" altLang="ko-KR" b="1">
                <a:solidFill>
                  <a:srgbClr val="0000ff"/>
                </a:solidFill>
                <a:latin typeface="맑은 고딕"/>
              </a:rPr>
              <a:t>,</a:t>
            </a:r>
            <a:r>
              <a:rPr lang="ko-KR" altLang="en-US" b="1">
                <a:solidFill>
                  <a:srgbClr val="0000ff"/>
                </a:solidFill>
                <a:latin typeface="맑은 고딕"/>
              </a:rPr>
              <a:t> 승인처리</a:t>
            </a:r>
            <a:r>
              <a:rPr lang="en-US" altLang="ko-KR" b="1">
                <a:solidFill>
                  <a:srgbClr val="0000ff"/>
                </a:solidFill>
                <a:latin typeface="맑은 고딕"/>
              </a:rPr>
              <a:t>)</a:t>
            </a:r>
            <a:endParaRPr lang="en-US" altLang="ko-KR" b="1">
              <a:solidFill>
                <a:srgbClr val="0000ff"/>
              </a:solidFill>
              <a:latin typeface="맑은 고딕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06942" y="1812482"/>
            <a:ext cx="11501335" cy="3233035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609601" y="3145276"/>
            <a:ext cx="1864467" cy="2837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9961934" y="2861553"/>
            <a:ext cx="1864467" cy="2837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13" name="가로 글상자 12"/>
          <p:cNvSpPr txBox="1"/>
          <p:nvPr/>
        </p:nvSpPr>
        <p:spPr>
          <a:xfrm>
            <a:off x="5574352" y="2464180"/>
            <a:ext cx="4701704" cy="318925"/>
          </a:xfrm>
          <a:prstGeom prst="rect">
            <a:avLst/>
          </a:prstGeom>
          <a:solidFill>
            <a:schemeClr val="lt1"/>
          </a:solidFill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1500" b="1"/>
              <a:t>① </a:t>
            </a:r>
            <a:r>
              <a:rPr lang="en-US" altLang="ko-KR" sz="1500" b="1"/>
              <a:t>[</a:t>
            </a:r>
            <a:r>
              <a:rPr lang="ko-KR" altLang="en-US" sz="1500" b="1"/>
              <a:t>신청장학그룹</a:t>
            </a:r>
            <a:r>
              <a:rPr lang="en-US" altLang="ko-KR" sz="1500" b="1"/>
              <a:t>]</a:t>
            </a:r>
            <a:r>
              <a:rPr lang="ko-KR" altLang="en-US" sz="1500" b="1"/>
              <a:t>선택 → </a:t>
            </a:r>
            <a:r>
              <a:rPr lang="en-US" altLang="ko-KR" sz="1500" b="1"/>
              <a:t>[</a:t>
            </a:r>
            <a:r>
              <a:rPr lang="ko-KR" altLang="en-US" sz="1500" b="1"/>
              <a:t>신청장학코드</a:t>
            </a:r>
            <a:r>
              <a:rPr lang="en-US" altLang="ko-KR" sz="1500" b="1"/>
              <a:t>]</a:t>
            </a:r>
            <a:r>
              <a:rPr lang="ko-KR" altLang="en-US" sz="1500" b="1"/>
              <a:t> 선택 후 조회</a:t>
            </a:r>
            <a:endParaRPr lang="ko-KR" altLang="en-US" sz="1500" b="1"/>
          </a:p>
        </p:txBody>
      </p:sp>
      <p:sp>
        <p:nvSpPr>
          <p:cNvPr id="14" name="직사각형 13"/>
          <p:cNvSpPr/>
          <p:nvPr/>
        </p:nvSpPr>
        <p:spPr>
          <a:xfrm>
            <a:off x="5737293" y="3655509"/>
            <a:ext cx="1378085" cy="109436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15" name="가로 글상자 14"/>
          <p:cNvSpPr txBox="1"/>
          <p:nvPr/>
        </p:nvSpPr>
        <p:spPr>
          <a:xfrm>
            <a:off x="3876673" y="4934234"/>
            <a:ext cx="4955030" cy="540736"/>
          </a:xfrm>
          <a:prstGeom prst="rect">
            <a:avLst/>
          </a:prstGeom>
          <a:solidFill>
            <a:schemeClr val="lt1"/>
          </a:solidFill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1500" b="1"/>
              <a:t>② 증빙자료 및 세부내용 확인 후 승인 또는 반려 처리</a:t>
            </a:r>
            <a:endParaRPr lang="ko-KR" altLang="en-US" sz="1500" b="1"/>
          </a:p>
          <a:p>
            <a:pPr lvl="0">
              <a:defRPr/>
            </a:pPr>
            <a:r>
              <a:rPr lang="ko-KR" altLang="en-US" sz="1500" b="1"/>
              <a:t>※ 증빙자료가 제대로 입력되어 있는지 반드시 확인</a:t>
            </a:r>
            <a:endParaRPr lang="ko-KR" altLang="en-US" sz="1500" b="1"/>
          </a:p>
        </p:txBody>
      </p:sp>
      <p:sp>
        <p:nvSpPr>
          <p:cNvPr id="18" name="직사각형 17"/>
          <p:cNvSpPr/>
          <p:nvPr/>
        </p:nvSpPr>
        <p:spPr>
          <a:xfrm>
            <a:off x="11496473" y="2329327"/>
            <a:ext cx="488004" cy="2634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sp>
        <p:nvSpPr>
          <p:cNvPr id="19" name="가로 글상자 18"/>
          <p:cNvSpPr txBox="1"/>
          <p:nvPr/>
        </p:nvSpPr>
        <p:spPr>
          <a:xfrm>
            <a:off x="9994560" y="5474891"/>
            <a:ext cx="1799216" cy="317217"/>
          </a:xfrm>
          <a:prstGeom prst="rect">
            <a:avLst/>
          </a:prstGeom>
          <a:solidFill>
            <a:schemeClr val="lt1"/>
          </a:solidFill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1500" b="1"/>
              <a:t>③ </a:t>
            </a:r>
            <a:r>
              <a:rPr lang="en-US" altLang="ko-KR" sz="1500" b="1"/>
              <a:t>[</a:t>
            </a:r>
            <a:r>
              <a:rPr lang="ko-KR" altLang="en-US" sz="1500" b="1"/>
              <a:t>저장</a:t>
            </a:r>
            <a:r>
              <a:rPr lang="en-US" altLang="ko-KR" sz="1500" b="1"/>
              <a:t>]</a:t>
            </a:r>
            <a:r>
              <a:rPr lang="ko-KR" altLang="en-US" sz="1500" b="1"/>
              <a:t> 버튼 클릭</a:t>
            </a:r>
            <a:endParaRPr lang="ko-KR" altLang="en-US" sz="1500" b="1"/>
          </a:p>
        </p:txBody>
      </p:sp>
      <p:cxnSp>
        <p:nvCxnSpPr>
          <p:cNvPr id="20" name="화살표 19"/>
          <p:cNvCxnSpPr>
            <a:stCxn id="18" idx="2"/>
            <a:endCxn id="19" idx="0"/>
          </p:cNvCxnSpPr>
          <p:nvPr/>
        </p:nvCxnSpPr>
        <p:spPr>
          <a:xfrm rot="5400000">
            <a:off x="9876270" y="3610681"/>
            <a:ext cx="2882107" cy="8463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8651332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4a45ff"/>
      </a:hlink>
      <a:folHlink>
        <a:srgbClr val="be27bb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4a45ff"/>
      </a:hlink>
      <a:folHlink>
        <a:srgbClr val="be27bb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110</ep:Words>
  <ep:PresentationFormat>화면 슬라이드 쇼(4:3)</ep:PresentationFormat>
  <ep:Paragraphs>28</ep:Paragraphs>
  <ep:Slides>4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ep:HeadingPairs>
  <ep:TitlesOfParts>
    <vt:vector size="5" baseType="lpstr">
      <vt:lpstr>한컴오피스</vt:lpstr>
      <vt:lpstr>슬라이드 1</vt:lpstr>
      <vt:lpstr>슬라이드 2</vt:lpstr>
      <vt:lpstr>슬라이드 3</vt:lpstr>
      <vt:lpstr>★ 장학 승인 화면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2025-03-07T01:00:20.509</dcterms:created>
  <dc:creator>User</dc:creator>
  <cp:lastModifiedBy>User</cp:lastModifiedBy>
  <dcterms:modified xsi:type="dcterms:W3CDTF">2025-03-07T02:02:08.929</dcterms:modified>
  <cp:revision>21</cp:revision>
  <cp:version>13.0.0.564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